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94" r:id="rId5"/>
    <p:sldId id="29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4" r:id="rId21"/>
    <p:sldId id="275" r:id="rId22"/>
    <p:sldId id="276" r:id="rId23"/>
    <p:sldId id="277" r:id="rId24"/>
    <p:sldId id="283" r:id="rId25"/>
    <p:sldId id="295" r:id="rId26"/>
    <p:sldId id="279" r:id="rId27"/>
    <p:sldId id="282" r:id="rId28"/>
    <p:sldId id="284" r:id="rId29"/>
    <p:sldId id="281" r:id="rId30"/>
    <p:sldId id="280" r:id="rId31"/>
    <p:sldId id="285" r:id="rId32"/>
    <p:sldId id="289" r:id="rId33"/>
    <p:sldId id="286" r:id="rId34"/>
    <p:sldId id="290" r:id="rId35"/>
    <p:sldId id="291" r:id="rId36"/>
    <p:sldId id="292" r:id="rId37"/>
    <p:sldId id="293"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p:restoredTop sz="94694"/>
  </p:normalViewPr>
  <p:slideViewPr>
    <p:cSldViewPr snapToGrid="0" snapToObjects="1">
      <p:cViewPr>
        <p:scale>
          <a:sx n="100" d="100"/>
          <a:sy n="100" d="100"/>
        </p:scale>
        <p:origin x="18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https://www.youtube.com/embed/eIHKZfgddLM?feature=oembed" TargetMode="Externa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https://www.youtube.com/embed/5AOp8zFu4Vg?feature=oembed" TargetMode="Externa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erraCanca/Repository1"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ABFC-76AC-C942-859F-9CD827A450D3}"/>
              </a:ext>
            </a:extLst>
          </p:cNvPr>
          <p:cNvSpPr>
            <a:spLocks noGrp="1"/>
          </p:cNvSpPr>
          <p:nvPr>
            <p:ph type="ctrTitle"/>
          </p:nvPr>
        </p:nvSpPr>
        <p:spPr/>
        <p:txBody>
          <a:bodyPr/>
          <a:lstStyle/>
          <a:p>
            <a:r>
              <a:rPr lang="en-US" dirty="0"/>
              <a:t>visual studio</a:t>
            </a:r>
          </a:p>
        </p:txBody>
      </p:sp>
      <p:sp>
        <p:nvSpPr>
          <p:cNvPr id="3" name="Subtitle 2">
            <a:extLst>
              <a:ext uri="{FF2B5EF4-FFF2-40B4-BE49-F238E27FC236}">
                <a16:creationId xmlns:a16="http://schemas.microsoft.com/office/drawing/2014/main" id="{8C441B87-BDD9-5D40-9F7F-1760FD0757B2}"/>
              </a:ext>
            </a:extLst>
          </p:cNvPr>
          <p:cNvSpPr>
            <a:spLocks noGrp="1"/>
          </p:cNvSpPr>
          <p:nvPr>
            <p:ph type="subTitle" idx="1"/>
          </p:nvPr>
        </p:nvSpPr>
        <p:spPr/>
        <p:txBody>
          <a:bodyPr/>
          <a:lstStyle/>
          <a:p>
            <a:r>
              <a:rPr lang="en-US" dirty="0"/>
              <a:t>intro to api</a:t>
            </a:r>
            <a:r>
              <a:rPr lang="en-US" sz="1200" dirty="0"/>
              <a:t>s </a:t>
            </a:r>
            <a:r>
              <a:rPr lang="en-US" dirty="0"/>
              <a:t>– class 3</a:t>
            </a:r>
            <a:endParaRPr lang="en-US" sz="1200" dirty="0"/>
          </a:p>
        </p:txBody>
      </p:sp>
      <p:pic>
        <p:nvPicPr>
          <p:cNvPr id="1028" name="Picture 4">
            <a:extLst>
              <a:ext uri="{FF2B5EF4-FFF2-40B4-BE49-F238E27FC236}">
                <a16:creationId xmlns:a16="http://schemas.microsoft.com/office/drawing/2014/main" id="{6F08DF6B-7FFC-CA48-869F-8F06570B6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070" y="1161535"/>
            <a:ext cx="4534930" cy="453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48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Interactive Debugging</a:t>
            </a:r>
          </a:p>
          <a:p>
            <a:r>
              <a:rPr lang="en-US" b="1" dirty="0"/>
              <a:t>Reverse Debugging</a:t>
            </a:r>
          </a:p>
          <a:p>
            <a:r>
              <a:rPr lang="en-US" b="1" dirty="0"/>
              <a:t>Remote Debugging</a:t>
            </a:r>
          </a:p>
          <a:p>
            <a:r>
              <a:rPr lang="en-US" b="1" dirty="0"/>
              <a:t>Post-Mortem Debugging</a:t>
            </a:r>
          </a:p>
          <a:p>
            <a:r>
              <a:rPr lang="en-US" b="1" dirty="0"/>
              <a:t>Delta Debugging</a:t>
            </a:r>
          </a:p>
          <a:p>
            <a:r>
              <a:rPr lang="en-US" b="1" dirty="0"/>
              <a:t>Batch Debugging</a:t>
            </a:r>
            <a:endParaRPr lang="en-US" dirty="0"/>
          </a:p>
        </p:txBody>
      </p:sp>
    </p:spTree>
    <p:extLst>
      <p:ext uri="{BB962C8B-B14F-4D97-AF65-F5344CB8AC3E}">
        <p14:creationId xmlns:p14="http://schemas.microsoft.com/office/powerpoint/2010/main" val="331997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Interactive Debugging: </a:t>
            </a:r>
            <a:r>
              <a:rPr lang="en-US" dirty="0"/>
              <a:t>The most common debugging technique is interactive debugging. In this process, you’ve loaded your program with the debugger’s GUI and analyze the running program by stepping through code, setting break points, examining program data, and looking at how it's running.</a:t>
            </a:r>
          </a:p>
        </p:txBody>
      </p:sp>
    </p:spTree>
    <p:extLst>
      <p:ext uri="{BB962C8B-B14F-4D97-AF65-F5344CB8AC3E}">
        <p14:creationId xmlns:p14="http://schemas.microsoft.com/office/powerpoint/2010/main" val="114339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Reverse Debugging: </a:t>
            </a:r>
            <a:r>
              <a:rPr lang="en-US" dirty="0"/>
              <a:t>Advanced debuggers allow users to record the execution of a program and step through code in reverse.</a:t>
            </a:r>
            <a:endParaRPr lang="en-US" b="1" dirty="0"/>
          </a:p>
        </p:txBody>
      </p:sp>
    </p:spTree>
    <p:extLst>
      <p:ext uri="{BB962C8B-B14F-4D97-AF65-F5344CB8AC3E}">
        <p14:creationId xmlns:p14="http://schemas.microsoft.com/office/powerpoint/2010/main" val="234744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Remote Debugging: </a:t>
            </a:r>
            <a:r>
              <a:rPr lang="en-US" dirty="0"/>
              <a:t>With remote debugging, you are debugging an application that is deployed on a different computer from a remote location. This could be anywhere — the other side of the lab, the other side of your campus, or even across the country or world. A debugger needs the capabilities to be able to debug remotely on that type of system.</a:t>
            </a:r>
            <a:endParaRPr lang="en-US" b="1" dirty="0"/>
          </a:p>
        </p:txBody>
      </p:sp>
    </p:spTree>
    <p:extLst>
      <p:ext uri="{BB962C8B-B14F-4D97-AF65-F5344CB8AC3E}">
        <p14:creationId xmlns:p14="http://schemas.microsoft.com/office/powerpoint/2010/main" val="375617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Post-Mortem Debugging: </a:t>
            </a:r>
            <a:r>
              <a:rPr lang="en-US" dirty="0"/>
              <a:t>Post-mortem debugging is a technique where you've gathered information during a run, and then your program crashes. In this scenario, you want to gather as much information as you can so it can be analyzed later to diagnose what happened during the run of your program.</a:t>
            </a:r>
            <a:endParaRPr lang="en-US" b="1" dirty="0"/>
          </a:p>
        </p:txBody>
      </p:sp>
    </p:spTree>
    <p:extLst>
      <p:ext uri="{BB962C8B-B14F-4D97-AF65-F5344CB8AC3E}">
        <p14:creationId xmlns:p14="http://schemas.microsoft.com/office/powerpoint/2010/main" val="3234856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Delta Debugging: </a:t>
            </a:r>
            <a:r>
              <a:rPr lang="en-US" dirty="0"/>
              <a:t>Also called comparative debugging, this is a way of comparing one run to another, or two programs running side-by-side and looking for ways that they differ in their execution of the lines that they're going through, or the ways that their data differs between the two.</a:t>
            </a:r>
            <a:endParaRPr lang="en-US" b="1" dirty="0"/>
          </a:p>
        </p:txBody>
      </p:sp>
    </p:spTree>
    <p:extLst>
      <p:ext uri="{BB962C8B-B14F-4D97-AF65-F5344CB8AC3E}">
        <p14:creationId xmlns:p14="http://schemas.microsoft.com/office/powerpoint/2010/main" val="139556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types of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r>
              <a:rPr lang="en-US" b="1" dirty="0"/>
              <a:t>Batch Debugging: </a:t>
            </a:r>
            <a:r>
              <a:rPr lang="en-US" dirty="0"/>
              <a:t>This may also be referred to as unintended debugging. In this scenario, the debugger is still in control of your program even while you're not sitting in front of a GUI. The debugger is driving the program through to completion and along the way it will save that information, so that a post-mortem debugging can be performed later.</a:t>
            </a:r>
            <a:endParaRPr lang="en-US" b="1" dirty="0"/>
          </a:p>
        </p:txBody>
      </p:sp>
    </p:spTree>
    <p:extLst>
      <p:ext uri="{BB962C8B-B14F-4D97-AF65-F5344CB8AC3E}">
        <p14:creationId xmlns:p14="http://schemas.microsoft.com/office/powerpoint/2010/main" val="366986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825909" y="808055"/>
            <a:ext cx="3979205" cy="1453363"/>
          </a:xfrm>
        </p:spPr>
        <p:txBody>
          <a:bodyPr>
            <a:normAutofit/>
          </a:bodyPr>
          <a:lstStyle/>
          <a:p>
            <a:r>
              <a:rPr lang="en-US" dirty="0"/>
              <a:t>breakpoints</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802178" y="2261420"/>
            <a:ext cx="4002936" cy="3637935"/>
          </a:xfrm>
        </p:spPr>
        <p:txBody>
          <a:bodyPr>
            <a:normAutofit/>
          </a:bodyPr>
          <a:lstStyle/>
          <a:p>
            <a:r>
              <a:rPr lang="en-US" dirty="0"/>
              <a:t>A </a:t>
            </a:r>
            <a:r>
              <a:rPr lang="en-US" b="1" dirty="0"/>
              <a:t>breakpoint</a:t>
            </a:r>
            <a:r>
              <a:rPr lang="en-US" dirty="0"/>
              <a:t> is an intentional pause in a program, put in place for debugging purposes. (It is also sometimes simply referred to as a pause.)</a:t>
            </a:r>
          </a:p>
          <a:p>
            <a:pPr lvl="1"/>
            <a:r>
              <a:rPr lang="en-US" dirty="0"/>
              <a:t>When hit, breakpoints will halt execution of the program at that spot/line. At this point, the user can discover how a program flows, identify incorrect code and data, and find semantic errors in the program.</a:t>
            </a:r>
          </a:p>
        </p:txBody>
      </p:sp>
      <p:pic>
        <p:nvPicPr>
          <p:cNvPr id="12290" name="Picture 2" descr="Organizing breakpoints in code - Mastering Visual Studio 2017 [Book]">
            <a:extLst>
              <a:ext uri="{FF2B5EF4-FFF2-40B4-BE49-F238E27FC236}">
                <a16:creationId xmlns:a16="http://schemas.microsoft.com/office/drawing/2014/main" id="{38F51977-495A-F74E-B4E9-0A03265C2C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7903" y="2211162"/>
            <a:ext cx="6813081" cy="243567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7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825909" y="808055"/>
            <a:ext cx="3979205" cy="1453363"/>
          </a:xfrm>
        </p:spPr>
        <p:txBody>
          <a:bodyPr>
            <a:normAutofit/>
          </a:bodyPr>
          <a:lstStyle/>
          <a:p>
            <a:r>
              <a:rPr lang="en-US" dirty="0"/>
              <a:t>breakpoint example</a:t>
            </a:r>
          </a:p>
        </p:txBody>
      </p:sp>
      <p:pic>
        <p:nvPicPr>
          <p:cNvPr id="9" name="Picture 8" descr="Graphical user interface, text, application&#10;&#10;Description automatically generated">
            <a:extLst>
              <a:ext uri="{FF2B5EF4-FFF2-40B4-BE49-F238E27FC236}">
                <a16:creationId xmlns:a16="http://schemas.microsoft.com/office/drawing/2014/main" id="{FF02C12F-435B-1F43-A07D-2EA960B63EB7}"/>
              </a:ext>
            </a:extLst>
          </p:cNvPr>
          <p:cNvPicPr>
            <a:picLocks noChangeAspect="1"/>
          </p:cNvPicPr>
          <p:nvPr/>
        </p:nvPicPr>
        <p:blipFill>
          <a:blip r:embed="rId3"/>
          <a:stretch>
            <a:fillRect/>
          </a:stretch>
        </p:blipFill>
        <p:spPr>
          <a:xfrm>
            <a:off x="3509548" y="914400"/>
            <a:ext cx="8259657" cy="5671751"/>
          </a:xfrm>
          <a:prstGeom prst="rect">
            <a:avLst/>
          </a:prstGeom>
        </p:spPr>
      </p:pic>
    </p:spTree>
    <p:extLst>
      <p:ext uri="{BB962C8B-B14F-4D97-AF65-F5344CB8AC3E}">
        <p14:creationId xmlns:p14="http://schemas.microsoft.com/office/powerpoint/2010/main" val="315801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825909" y="808055"/>
            <a:ext cx="3979205" cy="1453363"/>
          </a:xfrm>
        </p:spPr>
        <p:txBody>
          <a:bodyPr>
            <a:normAutofit/>
          </a:bodyPr>
          <a:lstStyle/>
          <a:p>
            <a:r>
              <a:rPr lang="en-US" dirty="0"/>
              <a:t>breakpoint example</a:t>
            </a:r>
          </a:p>
        </p:txBody>
      </p:sp>
      <p:pic>
        <p:nvPicPr>
          <p:cNvPr id="4" name="Picture 3" descr="Graphical user interface, text, application&#10;&#10;Description automatically generated">
            <a:extLst>
              <a:ext uri="{FF2B5EF4-FFF2-40B4-BE49-F238E27FC236}">
                <a16:creationId xmlns:a16="http://schemas.microsoft.com/office/drawing/2014/main" id="{0830E026-EB3E-9B46-B256-00A95D8A719C}"/>
              </a:ext>
            </a:extLst>
          </p:cNvPr>
          <p:cNvPicPr>
            <a:picLocks noChangeAspect="1"/>
          </p:cNvPicPr>
          <p:nvPr/>
        </p:nvPicPr>
        <p:blipFill>
          <a:blip r:embed="rId3"/>
          <a:stretch>
            <a:fillRect/>
          </a:stretch>
        </p:blipFill>
        <p:spPr>
          <a:xfrm>
            <a:off x="2815511" y="2057572"/>
            <a:ext cx="8674100" cy="4102100"/>
          </a:xfrm>
          <a:prstGeom prst="rect">
            <a:avLst/>
          </a:prstGeom>
        </p:spPr>
      </p:pic>
    </p:spTree>
    <p:extLst>
      <p:ext uri="{BB962C8B-B14F-4D97-AF65-F5344CB8AC3E}">
        <p14:creationId xmlns:p14="http://schemas.microsoft.com/office/powerpoint/2010/main" val="100580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327255" y="1030288"/>
            <a:ext cx="4099947" cy="1035579"/>
          </a:xfrm>
        </p:spPr>
        <p:txBody>
          <a:bodyPr>
            <a:normAutofit/>
          </a:bodyPr>
          <a:lstStyle/>
          <a:p>
            <a:pPr>
              <a:lnSpc>
                <a:spcPct val="90000"/>
              </a:lnSpc>
            </a:pPr>
            <a:r>
              <a:rPr lang="en-US" sz="3300"/>
              <a:t>what is visual studio?</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949568" y="2678780"/>
            <a:ext cx="4099947" cy="3649133"/>
          </a:xfrm>
        </p:spPr>
        <p:txBody>
          <a:bodyPr>
            <a:normAutofit lnSpcReduction="10000"/>
          </a:bodyPr>
          <a:lstStyle/>
          <a:p>
            <a:pPr>
              <a:lnSpc>
                <a:spcPct val="90000"/>
              </a:lnSpc>
            </a:pPr>
            <a:r>
              <a:rPr lang="en-US" sz="2000" dirty="0"/>
              <a:t>Visual Studio is an </a:t>
            </a:r>
            <a:r>
              <a:rPr lang="en-US" sz="2000" b="1" dirty="0"/>
              <a:t>IDE (Integrated Development Environment)</a:t>
            </a:r>
            <a:r>
              <a:rPr lang="en-US" sz="2000" dirty="0"/>
              <a:t>, which is software for building applications that combines common developer tools into a single </a:t>
            </a:r>
            <a:r>
              <a:rPr lang="en-US" sz="2000" b="1" dirty="0"/>
              <a:t>GUI</a:t>
            </a:r>
            <a:r>
              <a:rPr lang="en-US" sz="2000" dirty="0"/>
              <a:t>.</a:t>
            </a:r>
          </a:p>
          <a:p>
            <a:pPr lvl="1">
              <a:lnSpc>
                <a:spcPct val="90000"/>
              </a:lnSpc>
            </a:pPr>
            <a:r>
              <a:rPr lang="en-US" sz="1800" b="1" dirty="0"/>
              <a:t>GUI</a:t>
            </a:r>
            <a:r>
              <a:rPr lang="en-US" sz="1800" dirty="0"/>
              <a:t> stands for </a:t>
            </a:r>
            <a:r>
              <a:rPr lang="en-US" sz="1800" b="1" dirty="0"/>
              <a:t>Graphical User Interface</a:t>
            </a:r>
            <a:r>
              <a:rPr lang="en-US" sz="1800" dirty="0"/>
              <a:t>– it generally uses icons, menus and a mouse (to click on the icon or pull down the menus) to manage interaction with a system. Developed by </a:t>
            </a:r>
            <a:r>
              <a:rPr lang="en-US" sz="1800" b="1" dirty="0"/>
              <a:t>Xerox</a:t>
            </a:r>
            <a:r>
              <a:rPr lang="en-US" sz="1800" dirty="0"/>
              <a:t>, GUIs were popularized by the </a:t>
            </a:r>
            <a:r>
              <a:rPr lang="en-US" sz="1800" b="1" dirty="0"/>
              <a:t>Apple Macintosh</a:t>
            </a:r>
            <a:r>
              <a:rPr lang="en-US" sz="1800" dirty="0"/>
              <a:t> in the 1980s. </a:t>
            </a:r>
            <a:endParaRPr lang="en-US" sz="1800" b="1" dirty="0"/>
          </a:p>
          <a:p>
            <a:pPr>
              <a:lnSpc>
                <a:spcPct val="90000"/>
              </a:lnSpc>
            </a:pPr>
            <a:endParaRPr lang="en-US" dirty="0"/>
          </a:p>
        </p:txBody>
      </p:sp>
      <p:pic>
        <p:nvPicPr>
          <p:cNvPr id="2052" name="Picture 4" descr="Happy man working on the computer in the office Vector Image">
            <a:extLst>
              <a:ext uri="{FF2B5EF4-FFF2-40B4-BE49-F238E27FC236}">
                <a16:creationId xmlns:a16="http://schemas.microsoft.com/office/drawing/2014/main" id="{4AA9995C-F04C-F348-AB33-483861C59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54" t="12660" r="13065" b="11322"/>
          <a:stretch/>
        </p:blipFill>
        <p:spPr bwMode="auto">
          <a:xfrm>
            <a:off x="8402134" y="719655"/>
            <a:ext cx="2322194" cy="2692424"/>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Personalize Your Visual Studio 2022 - Visual Studio Blog">
            <a:extLst>
              <a:ext uri="{FF2B5EF4-FFF2-40B4-BE49-F238E27FC236}">
                <a16:creationId xmlns:a16="http://schemas.microsoft.com/office/drawing/2014/main" id="{D4E71CC7-697A-7B47-A1DE-79A683E56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75943" y="3793960"/>
            <a:ext cx="4786531" cy="2692424"/>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7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pPr>
              <a:lnSpc>
                <a:spcPct val="90000"/>
              </a:lnSpc>
            </a:pPr>
            <a:r>
              <a:rPr lang="en-US" dirty="0"/>
              <a:t>intellisense</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715658" y="1732603"/>
            <a:ext cx="5005865" cy="4316801"/>
          </a:xfrm>
        </p:spPr>
        <p:txBody>
          <a:bodyPr>
            <a:normAutofit/>
          </a:bodyPr>
          <a:lstStyle/>
          <a:p>
            <a:r>
              <a:rPr lang="en-US" b="1" dirty="0"/>
              <a:t>IntelliSense</a:t>
            </a:r>
            <a:r>
              <a:rPr lang="en-US" dirty="0"/>
              <a:t> is a code-completion aid that includes a number of features: List Members, Parameter Info, Quick Info, and Complete Word. These features help you to learn more about the code you're using, keep track of the parameters you're typing, and add calls to properties and methods with only a few keystrokes.</a:t>
            </a:r>
          </a:p>
        </p:txBody>
      </p:sp>
      <p:pic>
        <p:nvPicPr>
          <p:cNvPr id="1026" name="Picture 2" descr="IntelliSense in Visual Studio Code">
            <a:extLst>
              <a:ext uri="{FF2B5EF4-FFF2-40B4-BE49-F238E27FC236}">
                <a16:creationId xmlns:a16="http://schemas.microsoft.com/office/drawing/2014/main" id="{403487F1-2F23-8D44-8200-F4F542F8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31" y="2229617"/>
            <a:ext cx="6299134" cy="247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6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pPr>
              <a:lnSpc>
                <a:spcPct val="90000"/>
              </a:lnSpc>
            </a:pPr>
            <a:r>
              <a:rPr lang="en-US" dirty="0"/>
              <a:t>intellisense – </a:t>
            </a:r>
            <a:br>
              <a:rPr lang="en-US" dirty="0"/>
            </a:br>
            <a:r>
              <a:rPr lang="en-US" dirty="0"/>
              <a:t>List Members</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715658" y="1732603"/>
            <a:ext cx="5005865" cy="4316801"/>
          </a:xfrm>
        </p:spPr>
        <p:txBody>
          <a:bodyPr>
            <a:normAutofit/>
          </a:bodyPr>
          <a:lstStyle/>
          <a:p>
            <a:r>
              <a:rPr lang="en-US" dirty="0"/>
              <a:t>A list of valid members from a type (or namespace) appears after you type a trigger character (for example, a period (.) in managed code or :: in C++). If you continue typing characters, the list is filtered to include only the members that begin with those characters or where the beginning of </a:t>
            </a:r>
            <a:r>
              <a:rPr lang="en-US" i="1" dirty="0"/>
              <a:t>any</a:t>
            </a:r>
            <a:r>
              <a:rPr lang="en-US" dirty="0"/>
              <a:t> word within the name starts with those characters. IntelliSense also performs "camel case" matching, so you can just type the first letter of each camel-cased word in the member name to see the matches.</a:t>
            </a:r>
          </a:p>
        </p:txBody>
      </p:sp>
      <p:pic>
        <p:nvPicPr>
          <p:cNvPr id="3074" name="Picture 2" descr="Visual Studio Member List">
            <a:extLst>
              <a:ext uri="{FF2B5EF4-FFF2-40B4-BE49-F238E27FC236}">
                <a16:creationId xmlns:a16="http://schemas.microsoft.com/office/drawing/2014/main" id="{C3E1303E-90E2-D245-A820-FCE661DF2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2458861"/>
            <a:ext cx="6239636" cy="188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91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pPr>
              <a:lnSpc>
                <a:spcPct val="90000"/>
              </a:lnSpc>
            </a:pPr>
            <a:r>
              <a:rPr lang="en-US" dirty="0"/>
              <a:t>intellisense – Parameter info</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715658" y="1732603"/>
            <a:ext cx="5005865" cy="4316801"/>
          </a:xfrm>
        </p:spPr>
        <p:txBody>
          <a:bodyPr>
            <a:normAutofit/>
          </a:bodyPr>
          <a:lstStyle/>
          <a:p>
            <a:r>
              <a:rPr lang="en-US" dirty="0"/>
              <a:t>Parameter Info gives you information about the number, names, and types of parameters required by a method, attribute generic type parameter (in C#), or template (in C++).</a:t>
            </a:r>
          </a:p>
          <a:p>
            <a:r>
              <a:rPr lang="en-US" dirty="0"/>
              <a:t>The parameter in bold indicates the next parameter that is required as you type the function. For overloaded functions, you can use the </a:t>
            </a:r>
            <a:r>
              <a:rPr lang="en-US" b="1" dirty="0"/>
              <a:t>Up</a:t>
            </a:r>
            <a:r>
              <a:rPr lang="en-US" dirty="0"/>
              <a:t> and </a:t>
            </a:r>
            <a:r>
              <a:rPr lang="en-US" b="1" dirty="0"/>
              <a:t>Down</a:t>
            </a:r>
            <a:r>
              <a:rPr lang="en-US" dirty="0"/>
              <a:t> arrow keys to view alternative parameter information for the function overloads.</a:t>
            </a:r>
          </a:p>
        </p:txBody>
      </p:sp>
      <p:pic>
        <p:nvPicPr>
          <p:cNvPr id="5122" name="Picture 2" descr="Parameter Info">
            <a:extLst>
              <a:ext uri="{FF2B5EF4-FFF2-40B4-BE49-F238E27FC236}">
                <a16:creationId xmlns:a16="http://schemas.microsoft.com/office/drawing/2014/main" id="{9A56C244-8DF9-7B4B-9B22-4C6BF0FFF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03" y="2858531"/>
            <a:ext cx="6199078" cy="151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4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pPr>
              <a:lnSpc>
                <a:spcPct val="90000"/>
              </a:lnSpc>
            </a:pPr>
            <a:r>
              <a:rPr lang="en-US" dirty="0"/>
              <a:t>intellisense – </a:t>
            </a:r>
            <a:br>
              <a:rPr lang="en-US" dirty="0"/>
            </a:br>
            <a:r>
              <a:rPr lang="en-US" dirty="0"/>
              <a:t>quick info</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715658" y="1732603"/>
            <a:ext cx="5005865" cy="4316801"/>
          </a:xfrm>
        </p:spPr>
        <p:txBody>
          <a:bodyPr>
            <a:normAutofit/>
          </a:bodyPr>
          <a:lstStyle/>
          <a:p>
            <a:r>
              <a:rPr lang="en-US" dirty="0"/>
              <a:t>Quick Info displays the complete declaration for any identifier in your code.</a:t>
            </a:r>
          </a:p>
          <a:p>
            <a:r>
              <a:rPr lang="en-US" dirty="0"/>
              <a:t>When you select a member from the </a:t>
            </a:r>
            <a:r>
              <a:rPr lang="en-US" b="1" dirty="0"/>
              <a:t>List Members</a:t>
            </a:r>
            <a:r>
              <a:rPr lang="en-US" dirty="0"/>
              <a:t> box, further Quick Info appears.</a:t>
            </a:r>
          </a:p>
        </p:txBody>
      </p:sp>
      <p:pic>
        <p:nvPicPr>
          <p:cNvPr id="7170" name="Picture 2" descr="Visual Studio Quick Info">
            <a:extLst>
              <a:ext uri="{FF2B5EF4-FFF2-40B4-BE49-F238E27FC236}">
                <a16:creationId xmlns:a16="http://schemas.microsoft.com/office/drawing/2014/main" id="{9E059DE1-4606-5142-9F18-F4B1424DB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06" y="1016543"/>
            <a:ext cx="5791201" cy="14321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arameter Info in a C# code file">
            <a:extLst>
              <a:ext uri="{FF2B5EF4-FFF2-40B4-BE49-F238E27FC236}">
                <a16:creationId xmlns:a16="http://schemas.microsoft.com/office/drawing/2014/main" id="{E5B56A83-7E23-4A4E-96D6-A8844715A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60" y="2892848"/>
            <a:ext cx="6322369" cy="31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descr="What is .NET? | .NET Core 101 [1 of 8]">
            <a:hlinkClick r:id="" action="ppaction://media"/>
            <a:extLst>
              <a:ext uri="{FF2B5EF4-FFF2-40B4-BE49-F238E27FC236}">
                <a16:creationId xmlns:a16="http://schemas.microsoft.com/office/drawing/2014/main" id="{D51F4E95-D9C5-4B47-B6C8-57D48BB77D24}"/>
              </a:ext>
            </a:extLst>
          </p:cNvPr>
          <p:cNvPicPr>
            <a:picLocks noRot="1" noChangeAspect="1"/>
          </p:cNvPicPr>
          <p:nvPr>
            <a:videoFile r:link="rId1"/>
          </p:nvPr>
        </p:nvPicPr>
        <p:blipFill>
          <a:blip r:embed="rId4"/>
          <a:stretch>
            <a:fillRect/>
          </a:stretch>
        </p:blipFill>
        <p:spPr>
          <a:xfrm>
            <a:off x="1048994" y="577446"/>
            <a:ext cx="10090836" cy="5701322"/>
          </a:xfrm>
          <a:prstGeom prst="rect">
            <a:avLst/>
          </a:prstGeom>
        </p:spPr>
      </p:pic>
    </p:spTree>
    <p:extLst>
      <p:ext uri="{BB962C8B-B14F-4D97-AF65-F5344CB8AC3E}">
        <p14:creationId xmlns:p14="http://schemas.microsoft.com/office/powerpoint/2010/main" val="3923288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876709" y="388955"/>
            <a:ext cx="3979205" cy="1453363"/>
          </a:xfrm>
        </p:spPr>
        <p:txBody>
          <a:bodyPr>
            <a:normAutofit/>
          </a:bodyPr>
          <a:lstStyle/>
          <a:p>
            <a:pPr algn="ctr">
              <a:lnSpc>
                <a:spcPct val="90000"/>
              </a:lnSpc>
            </a:pPr>
            <a:r>
              <a:rPr lang="en-US" sz="3300" dirty="0"/>
              <a:t>.NET (framework)</a:t>
            </a:r>
            <a:br>
              <a:rPr lang="en-US" sz="3300" dirty="0"/>
            </a:br>
            <a:r>
              <a:rPr lang="en-US" sz="3300" dirty="0"/>
              <a:t>vs. </a:t>
            </a:r>
            <a:br>
              <a:rPr lang="en-US" sz="3300" dirty="0"/>
            </a:br>
            <a:r>
              <a:rPr lang="en-US" sz="3300" dirty="0"/>
              <a:t>.net core</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114301" y="2006600"/>
            <a:ext cx="5518352" cy="4724400"/>
          </a:xfrm>
        </p:spPr>
        <p:txBody>
          <a:bodyPr>
            <a:normAutofit fontScale="92500" lnSpcReduction="10000"/>
          </a:bodyPr>
          <a:lstStyle/>
          <a:p>
            <a:pPr fontAlgn="base">
              <a:lnSpc>
                <a:spcPct val="90000"/>
              </a:lnSpc>
            </a:pPr>
            <a:r>
              <a:rPr lang="en-US" sz="1600" b="1" dirty="0"/>
              <a:t>.NET</a:t>
            </a:r>
            <a:r>
              <a:rPr lang="en-US" sz="1600" dirty="0"/>
              <a:t> is a </a:t>
            </a:r>
            <a:r>
              <a:rPr lang="en-US" sz="1600" i="1" dirty="0"/>
              <a:t>software framework </a:t>
            </a:r>
            <a:r>
              <a:rPr lang="en-US" sz="1600" dirty="0"/>
              <a:t>that is designed and developed by Microsoft. The first version of the .NET framework was 1.0 which came in the year 2002. It is </a:t>
            </a:r>
            <a:r>
              <a:rPr lang="en-US" sz="1600"/>
              <a:t>a used for </a:t>
            </a:r>
            <a:r>
              <a:rPr lang="en-US" sz="1600" dirty="0"/>
              <a:t>compiling and executing programs written in different languages. It is used to develop form-based applications, web-based applications, and web services. There is a variety of programming languages available on the .NET platform– VB.NET and C# being the most common ones.</a:t>
            </a:r>
          </a:p>
          <a:p>
            <a:pPr lvl="1" fontAlgn="base">
              <a:lnSpc>
                <a:spcPct val="90000"/>
              </a:lnSpc>
            </a:pPr>
            <a:r>
              <a:rPr lang="en-US" sz="1400" dirty="0"/>
              <a:t>A </a:t>
            </a:r>
            <a:r>
              <a:rPr lang="en-US" sz="1400" b="1" dirty="0"/>
              <a:t>framework</a:t>
            </a:r>
            <a:r>
              <a:rPr lang="en-US" sz="1400" dirty="0"/>
              <a:t>, or </a:t>
            </a:r>
            <a:r>
              <a:rPr lang="en-US" sz="1400" b="1" dirty="0"/>
              <a:t>software framework</a:t>
            </a:r>
            <a:r>
              <a:rPr lang="en-US" sz="1400" dirty="0"/>
              <a:t>, is a platform that provides a foundation for developing software applications. Think of it as a template of a working program that can be selectively modified by adding code. It uses shared resources – such as libraries, image files, and reference documents, to provide functionality to the developer as they make a product. </a:t>
            </a:r>
          </a:p>
          <a:p>
            <a:pPr fontAlgn="base">
              <a:lnSpc>
                <a:spcPct val="90000"/>
              </a:lnSpc>
            </a:pPr>
            <a:r>
              <a:rPr lang="en-US" sz="1600" b="1" dirty="0"/>
              <a:t>.NET Core</a:t>
            </a:r>
            <a:r>
              <a:rPr lang="en-US" sz="1600" dirty="0"/>
              <a:t> is a free open source, a general-purpose </a:t>
            </a:r>
            <a:r>
              <a:rPr lang="en-US" sz="1600" i="1" dirty="0"/>
              <a:t>development platform</a:t>
            </a:r>
            <a:r>
              <a:rPr lang="en-US" sz="1600" dirty="0"/>
              <a:t> for developing modern cloud-based software applications on Windows, Linux, and macOS operating systems. It operates across several platforms and has been revamped to make .NET fast, scalable, and modern. .NET Core is one of Microsoft’s biggest contributions.</a:t>
            </a:r>
          </a:p>
          <a:p>
            <a:pPr lvl="1" fontAlgn="base">
              <a:lnSpc>
                <a:spcPct val="90000"/>
              </a:lnSpc>
            </a:pPr>
            <a:r>
              <a:rPr lang="en-US" sz="1400" dirty="0"/>
              <a:t>A </a:t>
            </a:r>
            <a:r>
              <a:rPr lang="en-US" sz="1400" b="1" dirty="0"/>
              <a:t>development platform</a:t>
            </a:r>
            <a:r>
              <a:rPr lang="en-US" sz="1400" dirty="0"/>
              <a:t> is similar to a framework, but can be used with other tools to build an app, while frameworks are only used for design/development, and not for hosting/running the application. </a:t>
            </a:r>
          </a:p>
        </p:txBody>
      </p:sp>
      <p:pic>
        <p:nvPicPr>
          <p:cNvPr id="1026" name="Picture 2" descr="Differences-Between-.NET-Core-and-.NET-Framework">
            <a:extLst>
              <a:ext uri="{FF2B5EF4-FFF2-40B4-BE49-F238E27FC236}">
                <a16:creationId xmlns:a16="http://schemas.microsoft.com/office/drawing/2014/main" id="{2F5142FD-E589-CB4D-941C-575B843BF5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72352" y="2223318"/>
            <a:ext cx="6095593" cy="292588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82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770821" y="440751"/>
            <a:ext cx="3979205" cy="1453363"/>
          </a:xfrm>
        </p:spPr>
        <p:txBody>
          <a:bodyPr>
            <a:normAutofit/>
          </a:bodyPr>
          <a:lstStyle/>
          <a:p>
            <a:r>
              <a:rPr lang="en-US" dirty="0"/>
              <a:t>NuGet</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408214" y="1894114"/>
            <a:ext cx="4735286" cy="4735286"/>
          </a:xfrm>
        </p:spPr>
        <p:txBody>
          <a:bodyPr>
            <a:noAutofit/>
          </a:bodyPr>
          <a:lstStyle/>
          <a:p>
            <a:pPr>
              <a:lnSpc>
                <a:spcPct val="90000"/>
              </a:lnSpc>
            </a:pPr>
            <a:r>
              <a:rPr lang="en-US" sz="2000" b="1" dirty="0"/>
              <a:t>NuGet</a:t>
            </a:r>
            <a:r>
              <a:rPr lang="en-US" sz="2000" dirty="0"/>
              <a:t> is the package manager for .NET. The NuGet client tools provide the ability to produce and consume packages (like certain frameworks!). The NuGet Gallery is the central package repository used by all package authors and consumers.</a:t>
            </a:r>
          </a:p>
          <a:p>
            <a:pPr lvl="1">
              <a:lnSpc>
                <a:spcPct val="90000"/>
              </a:lnSpc>
            </a:pPr>
            <a:r>
              <a:rPr lang="en-US" sz="2000" dirty="0"/>
              <a:t>A </a:t>
            </a:r>
            <a:r>
              <a:rPr lang="en-US" sz="2000" b="1" dirty="0"/>
              <a:t>client </a:t>
            </a:r>
            <a:r>
              <a:rPr lang="en-US" sz="2000" dirty="0"/>
              <a:t>is a computer or a program that, as part of its operation, relies on sending a request to another program or a computer hardware or software that accesses a service made available by a server (which may or may not be located on another computer).</a:t>
            </a:r>
          </a:p>
        </p:txBody>
      </p:sp>
      <p:pic>
        <p:nvPicPr>
          <p:cNvPr id="4" name="Picture 3" descr="Diagram, engineering drawing&#10;&#10;Description automatically generated">
            <a:extLst>
              <a:ext uri="{FF2B5EF4-FFF2-40B4-BE49-F238E27FC236}">
                <a16:creationId xmlns:a16="http://schemas.microsoft.com/office/drawing/2014/main" id="{5FD745D8-0307-A84E-900C-72FC5E49E528}"/>
              </a:ext>
            </a:extLst>
          </p:cNvPr>
          <p:cNvPicPr>
            <a:picLocks noChangeAspect="1"/>
          </p:cNvPicPr>
          <p:nvPr/>
        </p:nvPicPr>
        <p:blipFill>
          <a:blip r:embed="rId3"/>
          <a:stretch>
            <a:fillRect/>
          </a:stretch>
        </p:blipFill>
        <p:spPr>
          <a:xfrm>
            <a:off x="5467552" y="1706995"/>
            <a:ext cx="6095593" cy="34440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51741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201465" y="195823"/>
            <a:ext cx="3979205" cy="1453363"/>
          </a:xfrm>
        </p:spPr>
        <p:txBody>
          <a:bodyPr>
            <a:normAutofit/>
          </a:bodyPr>
          <a:lstStyle/>
          <a:p>
            <a:r>
              <a:rPr lang="en-US" dirty="0"/>
              <a:t>NuGet packages</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5316" y="1486020"/>
            <a:ext cx="5863125" cy="5176157"/>
          </a:xfrm>
        </p:spPr>
        <p:txBody>
          <a:bodyPr>
            <a:normAutofit fontScale="77500" lnSpcReduction="20000"/>
          </a:bodyPr>
          <a:lstStyle/>
          <a:p>
            <a:pPr>
              <a:lnSpc>
                <a:spcPct val="90000"/>
              </a:lnSpc>
            </a:pPr>
            <a:r>
              <a:rPr lang="en-US" sz="2600" dirty="0"/>
              <a:t>A </a:t>
            </a:r>
            <a:r>
              <a:rPr lang="en-US" sz="2600" b="1" dirty="0"/>
              <a:t>NuGet package </a:t>
            </a:r>
            <a:r>
              <a:rPr lang="en-US" sz="2600" dirty="0"/>
              <a:t>is a single ZIP file with the .nupkg extension that contains compiled code (DLLs), other files related to that code, and a descriptive manifest that includes information like the package's version number.</a:t>
            </a:r>
          </a:p>
          <a:p>
            <a:pPr lvl="1">
              <a:lnSpc>
                <a:spcPct val="90000"/>
              </a:lnSpc>
            </a:pPr>
            <a:r>
              <a:rPr lang="en-US" sz="2600" dirty="0"/>
              <a:t> Developers with code to share create packages and publish them to a public or private host. </a:t>
            </a:r>
          </a:p>
          <a:p>
            <a:pPr lvl="1">
              <a:lnSpc>
                <a:spcPct val="90000"/>
              </a:lnSpc>
            </a:pPr>
            <a:r>
              <a:rPr lang="en-US" sz="2600" dirty="0"/>
              <a:t>Package consumers obtain those packages from suitable hosts, add them to their projects, and then call a package's functionality in their project code. NuGet itself then handles the intermediate details.</a:t>
            </a:r>
          </a:p>
          <a:p>
            <a:pPr>
              <a:lnSpc>
                <a:spcPct val="90000"/>
              </a:lnSpc>
            </a:pPr>
            <a:r>
              <a:rPr lang="en-US" sz="2600" dirty="0"/>
              <a:t>A </a:t>
            </a:r>
            <a:r>
              <a:rPr lang="en-US" sz="2600" b="1" dirty="0"/>
              <a:t>DLL file</a:t>
            </a:r>
            <a:r>
              <a:rPr lang="en-US" sz="2600" dirty="0"/>
              <a:t>, short for Dynamic Link Library, is a type of file that contains instructions that other programs can call upon to do certain things– it contains compiled code, not source code. Unlike executable programs, like those with the EXE file extension, DLL files can't be run directly but instead must be called upon by other code that is already running.</a:t>
            </a:r>
          </a:p>
          <a:p>
            <a:pPr>
              <a:lnSpc>
                <a:spcPct val="90000"/>
              </a:lnSpc>
            </a:pPr>
            <a:endParaRPr lang="en-US" sz="1100" dirty="0"/>
          </a:p>
        </p:txBody>
      </p:sp>
      <p:pic>
        <p:nvPicPr>
          <p:cNvPr id="3074" name="Picture 2" descr="Convert Your Sitefinity Website to Use NuGet Packages">
            <a:extLst>
              <a:ext uri="{FF2B5EF4-FFF2-40B4-BE49-F238E27FC236}">
                <a16:creationId xmlns:a16="http://schemas.microsoft.com/office/drawing/2014/main" id="{C5511CE1-1131-254A-84FC-E8615CCA2F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851765"/>
            <a:ext cx="5730217" cy="296538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28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0" y="562897"/>
            <a:ext cx="4789678" cy="3746634"/>
          </a:xfrm>
        </p:spPr>
        <p:txBody>
          <a:bodyPr vert="horz" lIns="91440" tIns="45720" rIns="91440" bIns="45720" rtlCol="0" anchor="b">
            <a:normAutofit/>
          </a:bodyPr>
          <a:lstStyle/>
          <a:p>
            <a:pPr algn="ctr"/>
            <a:r>
              <a:rPr lang="en-US" sz="4800" dirty="0"/>
              <a:t>NuGet packages example</a:t>
            </a:r>
          </a:p>
        </p:txBody>
      </p:sp>
      <p:pic>
        <p:nvPicPr>
          <p:cNvPr id="3" name="Picture 2" descr="Graphical user interface, text, application, email&#10;&#10;Description automatically generated">
            <a:extLst>
              <a:ext uri="{FF2B5EF4-FFF2-40B4-BE49-F238E27FC236}">
                <a16:creationId xmlns:a16="http://schemas.microsoft.com/office/drawing/2014/main" id="{0083C513-543C-654A-9811-D911B7E7A09F}"/>
              </a:ext>
            </a:extLst>
          </p:cNvPr>
          <p:cNvPicPr>
            <a:picLocks noChangeAspect="1"/>
          </p:cNvPicPr>
          <p:nvPr/>
        </p:nvPicPr>
        <p:blipFill>
          <a:blip r:embed="rId4"/>
          <a:stretch>
            <a:fillRect/>
          </a:stretch>
        </p:blipFill>
        <p:spPr>
          <a:xfrm>
            <a:off x="4980467" y="1388449"/>
            <a:ext cx="6943845" cy="46002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Donut 4">
            <a:extLst>
              <a:ext uri="{FF2B5EF4-FFF2-40B4-BE49-F238E27FC236}">
                <a16:creationId xmlns:a16="http://schemas.microsoft.com/office/drawing/2014/main" id="{443311DF-72F1-8B4F-82E9-52D7E809A0A4}"/>
              </a:ext>
            </a:extLst>
          </p:cNvPr>
          <p:cNvSpPr/>
          <p:nvPr/>
        </p:nvSpPr>
        <p:spPr>
          <a:xfrm>
            <a:off x="4602819" y="2405216"/>
            <a:ext cx="5599010" cy="1379349"/>
          </a:xfrm>
          <a:prstGeom prst="donut">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7345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449451" y="456882"/>
            <a:ext cx="3979205" cy="1453363"/>
          </a:xfrm>
        </p:spPr>
        <p:txBody>
          <a:bodyPr>
            <a:normAutofit/>
          </a:bodyPr>
          <a:lstStyle/>
          <a:p>
            <a:r>
              <a:rPr lang="en-US" dirty="0"/>
              <a:t>visual studio extensions</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449451" y="2261420"/>
            <a:ext cx="4355663" cy="4294363"/>
          </a:xfrm>
        </p:spPr>
        <p:txBody>
          <a:bodyPr>
            <a:normAutofit fontScale="92500" lnSpcReduction="20000"/>
          </a:bodyPr>
          <a:lstStyle/>
          <a:p>
            <a:pPr>
              <a:lnSpc>
                <a:spcPct val="90000"/>
              </a:lnSpc>
            </a:pPr>
            <a:r>
              <a:rPr lang="en-US" sz="2000" b="1" dirty="0"/>
              <a:t>Extensions</a:t>
            </a:r>
            <a:r>
              <a:rPr lang="en-US" sz="2000" dirty="0"/>
              <a:t> are add-ons that allow you to customize and enhance your experience in Visual Studio by adding new features or integrating existing tools. An extension can range in all levels of complexity, but its main purpose is to increase your productivity and </a:t>
            </a:r>
            <a:r>
              <a:rPr lang="en-US" sz="1900" dirty="0"/>
              <a:t>cater to your workflow.</a:t>
            </a:r>
          </a:p>
          <a:p>
            <a:pPr lvl="1">
              <a:lnSpc>
                <a:spcPct val="90000"/>
              </a:lnSpc>
            </a:pPr>
            <a:r>
              <a:rPr lang="en-US" sz="1900" dirty="0"/>
              <a:t>You can browse through thousands of extensions available in the Marketplace to find the tools you need. You can also publish your own extensions to the Marketplace.</a:t>
            </a:r>
          </a:p>
          <a:p>
            <a:pPr lvl="1">
              <a:lnSpc>
                <a:spcPct val="90000"/>
              </a:lnSpc>
            </a:pPr>
            <a:r>
              <a:rPr lang="en-US" sz="1900" dirty="0"/>
              <a:t>While NuGet packages are project-specific and travel through source control to your colleagues, an installed extension works in all your </a:t>
            </a:r>
            <a:r>
              <a:rPr lang="en-US" sz="1900" i="1" dirty="0"/>
              <a:t>own</a:t>
            </a:r>
            <a:r>
              <a:rPr lang="en-US" sz="1900" dirty="0"/>
              <a:t> solutions/projects and doesn't get shared.</a:t>
            </a:r>
          </a:p>
          <a:p>
            <a:pPr lvl="1">
              <a:lnSpc>
                <a:spcPct val="90000"/>
              </a:lnSpc>
            </a:pPr>
            <a:endParaRPr lang="en-US" dirty="0"/>
          </a:p>
        </p:txBody>
      </p:sp>
      <p:pic>
        <p:nvPicPr>
          <p:cNvPr id="9218" name="Picture 2" descr="What Are Extensions">
            <a:extLst>
              <a:ext uri="{FF2B5EF4-FFF2-40B4-BE49-F238E27FC236}">
                <a16:creationId xmlns:a16="http://schemas.microsoft.com/office/drawing/2014/main" id="{3C23ABD1-2C81-A642-802B-8D1618FEA3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910245"/>
            <a:ext cx="6095593" cy="2875279"/>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4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Intro to Visual Studio in 5 minutes | Intro to Visual Studio [1 of 4]">
            <a:hlinkClick r:id="" action="ppaction://media"/>
            <a:extLst>
              <a:ext uri="{FF2B5EF4-FFF2-40B4-BE49-F238E27FC236}">
                <a16:creationId xmlns:a16="http://schemas.microsoft.com/office/drawing/2014/main" id="{4E7D7906-3131-D949-8814-58127F4B77BB}"/>
              </a:ext>
            </a:extLst>
          </p:cNvPr>
          <p:cNvPicPr>
            <a:picLocks noRot="1" noChangeAspect="1"/>
          </p:cNvPicPr>
          <p:nvPr>
            <a:videoFile r:link="rId1"/>
          </p:nvPr>
        </p:nvPicPr>
        <p:blipFill>
          <a:blip r:embed="rId4"/>
          <a:stretch>
            <a:fillRect/>
          </a:stretch>
        </p:blipFill>
        <p:spPr>
          <a:xfrm>
            <a:off x="1070502" y="589598"/>
            <a:ext cx="10047820" cy="5677018"/>
          </a:xfrm>
          <a:prstGeom prst="rect">
            <a:avLst/>
          </a:prstGeom>
        </p:spPr>
      </p:pic>
    </p:spTree>
    <p:extLst>
      <p:ext uri="{BB962C8B-B14F-4D97-AF65-F5344CB8AC3E}">
        <p14:creationId xmlns:p14="http://schemas.microsoft.com/office/powerpoint/2010/main" val="2042259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97887" y="685592"/>
            <a:ext cx="4789678" cy="3746634"/>
          </a:xfrm>
        </p:spPr>
        <p:txBody>
          <a:bodyPr vert="horz" lIns="91440" tIns="45720" rIns="91440" bIns="45720" rtlCol="0" anchor="b">
            <a:normAutofit/>
          </a:bodyPr>
          <a:lstStyle/>
          <a:p>
            <a:pPr algn="ctr"/>
            <a:r>
              <a:rPr lang="en-US" sz="4800" dirty="0"/>
              <a:t>visual studio extensions example</a:t>
            </a:r>
          </a:p>
        </p:txBody>
      </p:sp>
      <p:pic>
        <p:nvPicPr>
          <p:cNvPr id="1026" name="Picture 2" descr="News | CodeMaid | An open source visual studio extension to cleanup, dig  through and simplify our code | Page 5">
            <a:extLst>
              <a:ext uri="{FF2B5EF4-FFF2-40B4-BE49-F238E27FC236}">
                <a16:creationId xmlns:a16="http://schemas.microsoft.com/office/drawing/2014/main" id="{5F75FF5B-07C1-2747-938E-C291A77456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80488" y="990848"/>
            <a:ext cx="7016265" cy="4876303"/>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0" name="Donut 99">
            <a:extLst>
              <a:ext uri="{FF2B5EF4-FFF2-40B4-BE49-F238E27FC236}">
                <a16:creationId xmlns:a16="http://schemas.microsoft.com/office/drawing/2014/main" id="{46EB752A-CC5E-954D-AF24-855890C63DCE}"/>
              </a:ext>
            </a:extLst>
          </p:cNvPr>
          <p:cNvSpPr/>
          <p:nvPr/>
        </p:nvSpPr>
        <p:spPr>
          <a:xfrm>
            <a:off x="5579391" y="2558909"/>
            <a:ext cx="4910604" cy="1331166"/>
          </a:xfrm>
          <a:prstGeom prst="donut">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5985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id="{20F1582D-453F-404C-A307-33894690A367}"/>
              </a:ext>
            </a:extLst>
          </p:cNvPr>
          <p:cNvPicPr>
            <a:picLocks noChangeAspect="1"/>
          </p:cNvPicPr>
          <p:nvPr/>
        </p:nvPicPr>
        <p:blipFill>
          <a:blip r:embed="rId4"/>
          <a:stretch>
            <a:fillRect/>
          </a:stretch>
        </p:blipFill>
        <p:spPr>
          <a:xfrm>
            <a:off x="1425844" y="168232"/>
            <a:ext cx="9694799" cy="65197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386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1">
            <a:extLst>
              <a:ext uri="{FF2B5EF4-FFF2-40B4-BE49-F238E27FC236}">
                <a16:creationId xmlns:a16="http://schemas.microsoft.com/office/drawing/2014/main" id="{33B7CCBF-A97F-1F42-BC52-A6E65EC51BFE}"/>
              </a:ext>
            </a:extLst>
          </p:cNvPr>
          <p:cNvPicPr>
            <a:picLocks noChangeAspect="1"/>
          </p:cNvPicPr>
          <p:nvPr/>
        </p:nvPicPr>
        <p:blipFill>
          <a:blip r:embed="rId4"/>
          <a:stretch>
            <a:fillRect/>
          </a:stretch>
        </p:blipFill>
        <p:spPr>
          <a:xfrm>
            <a:off x="808237" y="84601"/>
            <a:ext cx="10572350" cy="66870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7957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825909" y="808055"/>
            <a:ext cx="3979205" cy="1453363"/>
          </a:xfrm>
        </p:spPr>
        <p:txBody>
          <a:bodyPr>
            <a:normAutofit/>
          </a:bodyPr>
          <a:lstStyle/>
          <a:p>
            <a:r>
              <a:rPr lang="en-US" dirty="0"/>
              <a:t>The locals window</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802178" y="2261420"/>
            <a:ext cx="4002936" cy="3637935"/>
          </a:xfrm>
        </p:spPr>
        <p:txBody>
          <a:bodyPr>
            <a:normAutofit/>
          </a:bodyPr>
          <a:lstStyle/>
          <a:p>
            <a:r>
              <a:rPr lang="en-US" sz="2000" dirty="0"/>
              <a:t>The Locals window displays the information of the local variables and objects based on the current thread execution context.</a:t>
            </a:r>
          </a:p>
        </p:txBody>
      </p:sp>
      <p:pic>
        <p:nvPicPr>
          <p:cNvPr id="4" name="Picture 3">
            <a:extLst>
              <a:ext uri="{FF2B5EF4-FFF2-40B4-BE49-F238E27FC236}">
                <a16:creationId xmlns:a16="http://schemas.microsoft.com/office/drawing/2014/main" id="{8749D055-2FFF-CC44-A899-788B4B145F12}"/>
              </a:ext>
            </a:extLst>
          </p:cNvPr>
          <p:cNvPicPr>
            <a:picLocks noChangeAspect="1"/>
          </p:cNvPicPr>
          <p:nvPr/>
        </p:nvPicPr>
        <p:blipFill>
          <a:blip r:embed="rId3"/>
          <a:stretch>
            <a:fillRect/>
          </a:stretch>
        </p:blipFill>
        <p:spPr>
          <a:xfrm>
            <a:off x="5289752" y="2243059"/>
            <a:ext cx="6095593" cy="220965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6149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85801" y="3009900"/>
            <a:ext cx="3771899" cy="2781300"/>
          </a:xfrm>
        </p:spPr>
        <p:txBody>
          <a:bodyPr anchor="t">
            <a:normAutofit/>
          </a:bodyPr>
          <a:lstStyle/>
          <a:p>
            <a:r>
              <a:rPr lang="en-US" sz="2000" dirty="0"/>
              <a:t>The Watch window shows us the values of variables and expressions at each debugging step. With this helpful debugging tool we can track (or watch) specific expressions we’re interested in.</a:t>
            </a:r>
          </a:p>
        </p:txBody>
      </p:sp>
      <p:pic>
        <p:nvPicPr>
          <p:cNvPr id="5" name="Picture 4">
            <a:extLst>
              <a:ext uri="{FF2B5EF4-FFF2-40B4-BE49-F238E27FC236}">
                <a16:creationId xmlns:a16="http://schemas.microsoft.com/office/drawing/2014/main" id="{B1B55AAC-867C-AC46-B0DE-9DAE5016143B}"/>
              </a:ext>
            </a:extLst>
          </p:cNvPr>
          <p:cNvPicPr>
            <a:picLocks noChangeAspect="1"/>
          </p:cNvPicPr>
          <p:nvPr/>
        </p:nvPicPr>
        <p:blipFill rotWithShape="1">
          <a:blip r:embed="rId3"/>
          <a:srcRect r="6699" b="24890"/>
          <a:stretch/>
        </p:blipFill>
        <p:spPr>
          <a:xfrm>
            <a:off x="4838700" y="2261104"/>
            <a:ext cx="6262153" cy="16510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itle 1">
            <a:extLst>
              <a:ext uri="{FF2B5EF4-FFF2-40B4-BE49-F238E27FC236}">
                <a16:creationId xmlns:a16="http://schemas.microsoft.com/office/drawing/2014/main" id="{20C36562-F156-AD45-9990-0C6E4F8BCFB9}"/>
              </a:ext>
            </a:extLst>
          </p:cNvPr>
          <p:cNvSpPr>
            <a:spLocks noGrp="1"/>
          </p:cNvSpPr>
          <p:nvPr>
            <p:ph type="title"/>
          </p:nvPr>
        </p:nvSpPr>
        <p:spPr>
          <a:xfrm>
            <a:off x="825909" y="808055"/>
            <a:ext cx="3979205" cy="1453363"/>
          </a:xfrm>
        </p:spPr>
        <p:txBody>
          <a:bodyPr>
            <a:normAutofit/>
          </a:bodyPr>
          <a:lstStyle/>
          <a:p>
            <a:r>
              <a:rPr lang="en-US" dirty="0"/>
              <a:t>The watch window</a:t>
            </a:r>
          </a:p>
        </p:txBody>
      </p:sp>
    </p:spTree>
    <p:extLst>
      <p:ext uri="{BB962C8B-B14F-4D97-AF65-F5344CB8AC3E}">
        <p14:creationId xmlns:p14="http://schemas.microsoft.com/office/powerpoint/2010/main" val="230771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C36562-F156-AD45-9990-0C6E4F8BCFB9}"/>
              </a:ext>
            </a:extLst>
          </p:cNvPr>
          <p:cNvSpPr>
            <a:spLocks noGrp="1"/>
          </p:cNvSpPr>
          <p:nvPr>
            <p:ph type="title"/>
          </p:nvPr>
        </p:nvSpPr>
        <p:spPr>
          <a:xfrm>
            <a:off x="825909" y="808055"/>
            <a:ext cx="3979205" cy="1453363"/>
          </a:xfrm>
        </p:spPr>
        <p:txBody>
          <a:bodyPr>
            <a:normAutofit/>
          </a:bodyPr>
          <a:lstStyle/>
          <a:p>
            <a:r>
              <a:rPr lang="en-US" dirty="0"/>
              <a:t>The threads window</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802178" y="2261420"/>
            <a:ext cx="3702089" cy="3919247"/>
          </a:xfrm>
        </p:spPr>
        <p:txBody>
          <a:bodyPr>
            <a:normAutofit/>
          </a:bodyPr>
          <a:lstStyle/>
          <a:p>
            <a:r>
              <a:rPr lang="en-US" dirty="0"/>
              <a:t>The Threads window contains a table where each row describes a separate thread in your application. By default, the table lists all the threads in your application, but you can filter the list to show only the threads that interest you.</a:t>
            </a:r>
          </a:p>
          <a:p>
            <a:pPr lvl="1"/>
            <a:r>
              <a:rPr lang="en-US" dirty="0"/>
              <a:t>A </a:t>
            </a:r>
            <a:r>
              <a:rPr lang="en-US" b="1" dirty="0"/>
              <a:t>thread</a:t>
            </a:r>
            <a:r>
              <a:rPr lang="en-US" dirty="0"/>
              <a:t> is a path of execution within a process. A process can contain multiple threads. This is called </a:t>
            </a:r>
            <a:r>
              <a:rPr lang="en-US" b="1" dirty="0"/>
              <a:t>multithreading.</a:t>
            </a:r>
          </a:p>
        </p:txBody>
      </p:sp>
      <p:pic>
        <p:nvPicPr>
          <p:cNvPr id="2" name="Picture 1">
            <a:extLst>
              <a:ext uri="{FF2B5EF4-FFF2-40B4-BE49-F238E27FC236}">
                <a16:creationId xmlns:a16="http://schemas.microsoft.com/office/drawing/2014/main" id="{18DB887B-02DD-564E-BAA5-D83DCBDE5D36}"/>
              </a:ext>
            </a:extLst>
          </p:cNvPr>
          <p:cNvPicPr>
            <a:picLocks noChangeAspect="1"/>
          </p:cNvPicPr>
          <p:nvPr/>
        </p:nvPicPr>
        <p:blipFill>
          <a:blip r:embed="rId3"/>
          <a:stretch>
            <a:fillRect/>
          </a:stretch>
        </p:blipFill>
        <p:spPr>
          <a:xfrm>
            <a:off x="4834851" y="3534313"/>
            <a:ext cx="6998848" cy="64739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03103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C36562-F156-AD45-9990-0C6E4F8BCFB9}"/>
              </a:ext>
            </a:extLst>
          </p:cNvPr>
          <p:cNvSpPr>
            <a:spLocks noGrp="1"/>
          </p:cNvSpPr>
          <p:nvPr>
            <p:ph type="title"/>
          </p:nvPr>
        </p:nvSpPr>
        <p:spPr>
          <a:xfrm>
            <a:off x="825909" y="808055"/>
            <a:ext cx="3979205" cy="1453363"/>
          </a:xfrm>
        </p:spPr>
        <p:txBody>
          <a:bodyPr>
            <a:normAutofit/>
          </a:bodyPr>
          <a:lstStyle/>
          <a:p>
            <a:r>
              <a:rPr lang="en-US" dirty="0"/>
              <a:t>The call stack window</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802178" y="2261420"/>
            <a:ext cx="4002936" cy="3637935"/>
          </a:xfrm>
        </p:spPr>
        <p:txBody>
          <a:bodyPr>
            <a:normAutofit/>
          </a:bodyPr>
          <a:lstStyle/>
          <a:p>
            <a:r>
              <a:rPr lang="en-US" dirty="0"/>
              <a:t>The </a:t>
            </a:r>
            <a:r>
              <a:rPr lang="en-US" b="1" dirty="0"/>
              <a:t>call stack </a:t>
            </a:r>
            <a:r>
              <a:rPr lang="en-US" dirty="0"/>
              <a:t>is a list of all the active functions that have been called to get to the current point of execution.</a:t>
            </a:r>
          </a:p>
          <a:p>
            <a:r>
              <a:rPr lang="en-US" dirty="0"/>
              <a:t>In the Call Stack window, each time you call a method, an entry is placed on the "stack” for that thread describing the method and the parameters used to call the method. When the method returns, the method and its parameters are removed from the stack.</a:t>
            </a:r>
          </a:p>
        </p:txBody>
      </p:sp>
      <p:pic>
        <p:nvPicPr>
          <p:cNvPr id="4" name="Picture 3">
            <a:extLst>
              <a:ext uri="{FF2B5EF4-FFF2-40B4-BE49-F238E27FC236}">
                <a16:creationId xmlns:a16="http://schemas.microsoft.com/office/drawing/2014/main" id="{E3F23517-2449-3A40-8FE0-712892D3043A}"/>
              </a:ext>
            </a:extLst>
          </p:cNvPr>
          <p:cNvPicPr>
            <a:picLocks noChangeAspect="1"/>
          </p:cNvPicPr>
          <p:nvPr/>
        </p:nvPicPr>
        <p:blipFill>
          <a:blip r:embed="rId3"/>
          <a:stretch>
            <a:fillRect/>
          </a:stretch>
        </p:blipFill>
        <p:spPr>
          <a:xfrm>
            <a:off x="5289752" y="2921193"/>
            <a:ext cx="6095593" cy="8533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44742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C36562-F156-AD45-9990-0C6E4F8BCFB9}"/>
              </a:ext>
            </a:extLst>
          </p:cNvPr>
          <p:cNvSpPr>
            <a:spLocks noGrp="1"/>
          </p:cNvSpPr>
          <p:nvPr>
            <p:ph type="title"/>
          </p:nvPr>
        </p:nvSpPr>
        <p:spPr>
          <a:xfrm>
            <a:off x="825909" y="808055"/>
            <a:ext cx="3979205" cy="1453363"/>
          </a:xfrm>
        </p:spPr>
        <p:txBody>
          <a:bodyPr>
            <a:normAutofit/>
          </a:bodyPr>
          <a:lstStyle/>
          <a:p>
            <a:r>
              <a:rPr lang="en-US" dirty="0"/>
              <a:t>The immediate window</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802178" y="2261420"/>
            <a:ext cx="4002936" cy="3637935"/>
          </a:xfrm>
        </p:spPr>
        <p:txBody>
          <a:bodyPr>
            <a:normAutofit/>
          </a:bodyPr>
          <a:lstStyle/>
          <a:p>
            <a:r>
              <a:rPr lang="en-US" dirty="0"/>
              <a:t>The Immediate window displays information resulting from debugging statements in your code or from commands typed directly into the window. </a:t>
            </a:r>
          </a:p>
        </p:txBody>
      </p:sp>
      <p:pic>
        <p:nvPicPr>
          <p:cNvPr id="2" name="Picture 1">
            <a:extLst>
              <a:ext uri="{FF2B5EF4-FFF2-40B4-BE49-F238E27FC236}">
                <a16:creationId xmlns:a16="http://schemas.microsoft.com/office/drawing/2014/main" id="{E6C184AF-410B-D44D-B28A-CD14FF998794}"/>
              </a:ext>
            </a:extLst>
          </p:cNvPr>
          <p:cNvPicPr>
            <a:picLocks noChangeAspect="1"/>
          </p:cNvPicPr>
          <p:nvPr/>
        </p:nvPicPr>
        <p:blipFill>
          <a:blip r:embed="rId3"/>
          <a:stretch>
            <a:fillRect/>
          </a:stretch>
        </p:blipFill>
        <p:spPr>
          <a:xfrm>
            <a:off x="5289752" y="2044951"/>
            <a:ext cx="6095593" cy="26058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6766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182473" y="231963"/>
            <a:ext cx="3979205" cy="1453363"/>
          </a:xfrm>
        </p:spPr>
        <p:txBody>
          <a:bodyPr>
            <a:normAutofit/>
          </a:bodyPr>
          <a:lstStyle/>
          <a:p>
            <a:r>
              <a:rPr lang="en-US" sz="4800" dirty="0"/>
              <a:t>Activity # 3</a:t>
            </a:r>
          </a:p>
        </p:txBody>
      </p:sp>
      <p:sp>
        <p:nvSpPr>
          <p:cNvPr id="5" name="Content Placeholder 2">
            <a:extLst>
              <a:ext uri="{FF2B5EF4-FFF2-40B4-BE49-F238E27FC236}">
                <a16:creationId xmlns:a16="http://schemas.microsoft.com/office/drawing/2014/main" id="{2DE2364D-33BB-1C48-A716-7F095B4A2142}"/>
              </a:ext>
            </a:extLst>
          </p:cNvPr>
          <p:cNvSpPr>
            <a:spLocks noGrp="1"/>
          </p:cNvSpPr>
          <p:nvPr>
            <p:ph idx="1"/>
          </p:nvPr>
        </p:nvSpPr>
        <p:spPr>
          <a:xfrm>
            <a:off x="802178" y="2261420"/>
            <a:ext cx="4002936" cy="3637935"/>
          </a:xfrm>
        </p:spPr>
        <p:txBody>
          <a:bodyPr>
            <a:normAutofit fontScale="92500" lnSpcReduction="10000"/>
          </a:bodyPr>
          <a:lstStyle/>
          <a:p>
            <a:r>
              <a:rPr lang="en-US" dirty="0"/>
              <a:t>Clone my Repository 1 project (look at slides from last class!). It can be found here: </a:t>
            </a:r>
            <a:r>
              <a:rPr lang="en-US" dirty="0">
                <a:hlinkClick r:id="rId3"/>
              </a:rPr>
              <a:t>https://github.com/SerraCanca/Repository1</a:t>
            </a:r>
            <a:r>
              <a:rPr lang="en-US" dirty="0"/>
              <a:t> </a:t>
            </a:r>
          </a:p>
          <a:p>
            <a:r>
              <a:rPr lang="en-US" dirty="0"/>
              <a:t>Open in Visual Studio.</a:t>
            </a:r>
          </a:p>
          <a:p>
            <a:r>
              <a:rPr lang="en-US" dirty="0"/>
              <a:t>Create a new student with your first name in the Main method, start the debugging build, hit a breakpoint after the student is created and its properties are filled in, then get a screenshot of the student’s properties in the Locals window and send it over! </a:t>
            </a:r>
          </a:p>
        </p:txBody>
      </p:sp>
      <p:pic>
        <p:nvPicPr>
          <p:cNvPr id="1026" name="Picture 2" descr="Funny student illustration stock vector. Illustration of paper - 163243586">
            <a:extLst>
              <a:ext uri="{FF2B5EF4-FFF2-40B4-BE49-F238E27FC236}">
                <a16:creationId xmlns:a16="http://schemas.microsoft.com/office/drawing/2014/main" id="{F24D095F-BE62-E348-B3DB-01FCD416E58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8243" y="796413"/>
            <a:ext cx="5638611" cy="5102943"/>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2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548799" y="720045"/>
            <a:ext cx="5547199" cy="1035579"/>
          </a:xfrm>
        </p:spPr>
        <p:txBody>
          <a:bodyPr>
            <a:noAutofit/>
          </a:bodyPr>
          <a:lstStyle/>
          <a:p>
            <a:pPr>
              <a:lnSpc>
                <a:spcPct val="90000"/>
              </a:lnSpc>
            </a:pPr>
            <a:r>
              <a:rPr lang="en-US" dirty="0"/>
              <a:t>The solution explorer</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189037" y="438195"/>
            <a:ext cx="5547200" cy="4163786"/>
          </a:xfrm>
        </p:spPr>
        <p:txBody>
          <a:bodyPr>
            <a:noAutofit/>
          </a:bodyPr>
          <a:lstStyle/>
          <a:p>
            <a:r>
              <a:rPr lang="en-US" sz="2000" dirty="0"/>
              <a:t>Visual Studio provides a </a:t>
            </a:r>
            <a:r>
              <a:rPr lang="en-US" sz="2000" b="1" dirty="0"/>
              <a:t>Solution Explorer </a:t>
            </a:r>
            <a:r>
              <a:rPr lang="en-US" sz="2000" dirty="0"/>
              <a:t>window that enables you to explore and manage your solutions and projects. </a:t>
            </a:r>
          </a:p>
        </p:txBody>
      </p:sp>
      <p:pic>
        <p:nvPicPr>
          <p:cNvPr id="5" name="Picture 4" descr="Graphical user interface, application&#10;&#10;Description automatically generated">
            <a:extLst>
              <a:ext uri="{FF2B5EF4-FFF2-40B4-BE49-F238E27FC236}">
                <a16:creationId xmlns:a16="http://schemas.microsoft.com/office/drawing/2014/main" id="{621195AF-C3B1-D741-B285-59A74482FD6F}"/>
              </a:ext>
            </a:extLst>
          </p:cNvPr>
          <p:cNvPicPr>
            <a:picLocks noChangeAspect="1"/>
          </p:cNvPicPr>
          <p:nvPr/>
        </p:nvPicPr>
        <p:blipFill>
          <a:blip r:embed="rId3"/>
          <a:stretch>
            <a:fillRect/>
          </a:stretch>
        </p:blipFill>
        <p:spPr>
          <a:xfrm>
            <a:off x="6310858" y="3070285"/>
            <a:ext cx="3930106" cy="3063391"/>
          </a:xfrm>
          <a:prstGeom prst="rect">
            <a:avLst/>
          </a:prstGeom>
        </p:spPr>
      </p:pic>
      <p:cxnSp>
        <p:nvCxnSpPr>
          <p:cNvPr id="10" name="Straight Arrow Connector 9">
            <a:extLst>
              <a:ext uri="{FF2B5EF4-FFF2-40B4-BE49-F238E27FC236}">
                <a16:creationId xmlns:a16="http://schemas.microsoft.com/office/drawing/2014/main" id="{B2B5429F-4756-4648-8C97-634E2EF705D2}"/>
              </a:ext>
            </a:extLst>
          </p:cNvPr>
          <p:cNvCxnSpPr>
            <a:cxnSpLocks/>
          </p:cNvCxnSpPr>
          <p:nvPr/>
        </p:nvCxnSpPr>
        <p:spPr>
          <a:xfrm>
            <a:off x="5346493" y="3762531"/>
            <a:ext cx="96436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9C46534-B851-6649-B972-A235E6B2C9D4}"/>
              </a:ext>
            </a:extLst>
          </p:cNvPr>
          <p:cNvCxnSpPr>
            <a:cxnSpLocks/>
          </p:cNvCxnSpPr>
          <p:nvPr/>
        </p:nvCxnSpPr>
        <p:spPr>
          <a:xfrm>
            <a:off x="5346492" y="4079822"/>
            <a:ext cx="96436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BF983A7-BD6C-424A-9C31-4CFAF8DAAB7E}"/>
              </a:ext>
            </a:extLst>
          </p:cNvPr>
          <p:cNvCxnSpPr>
            <a:cxnSpLocks/>
          </p:cNvCxnSpPr>
          <p:nvPr/>
        </p:nvCxnSpPr>
        <p:spPr>
          <a:xfrm>
            <a:off x="5346491" y="4394616"/>
            <a:ext cx="96436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7176C1F-F983-7D49-B07F-86AA3636689C}"/>
              </a:ext>
            </a:extLst>
          </p:cNvPr>
          <p:cNvSpPr txBox="1"/>
          <p:nvPr/>
        </p:nvSpPr>
        <p:spPr>
          <a:xfrm>
            <a:off x="4441512" y="3577865"/>
            <a:ext cx="960519" cy="369332"/>
          </a:xfrm>
          <a:prstGeom prst="rect">
            <a:avLst/>
          </a:prstGeom>
          <a:noFill/>
        </p:spPr>
        <p:txBody>
          <a:bodyPr wrap="none" rtlCol="0">
            <a:spAutoFit/>
          </a:bodyPr>
          <a:lstStyle/>
          <a:p>
            <a:r>
              <a:rPr lang="en-US" dirty="0"/>
              <a:t>Solution</a:t>
            </a:r>
          </a:p>
        </p:txBody>
      </p:sp>
      <p:sp>
        <p:nvSpPr>
          <p:cNvPr id="19" name="TextBox 18">
            <a:extLst>
              <a:ext uri="{FF2B5EF4-FFF2-40B4-BE49-F238E27FC236}">
                <a16:creationId xmlns:a16="http://schemas.microsoft.com/office/drawing/2014/main" id="{26660844-6F34-6340-A7DE-9BFAD353BFBC}"/>
              </a:ext>
            </a:extLst>
          </p:cNvPr>
          <p:cNvSpPr txBox="1"/>
          <p:nvPr/>
        </p:nvSpPr>
        <p:spPr>
          <a:xfrm>
            <a:off x="4531451" y="3882878"/>
            <a:ext cx="846194" cy="369332"/>
          </a:xfrm>
          <a:prstGeom prst="rect">
            <a:avLst/>
          </a:prstGeom>
          <a:noFill/>
        </p:spPr>
        <p:txBody>
          <a:bodyPr wrap="none" rtlCol="0">
            <a:spAutoFit/>
          </a:bodyPr>
          <a:lstStyle/>
          <a:p>
            <a:r>
              <a:rPr lang="en-US" dirty="0"/>
              <a:t>Project</a:t>
            </a:r>
          </a:p>
        </p:txBody>
      </p:sp>
      <p:sp>
        <p:nvSpPr>
          <p:cNvPr id="20" name="TextBox 19">
            <a:extLst>
              <a:ext uri="{FF2B5EF4-FFF2-40B4-BE49-F238E27FC236}">
                <a16:creationId xmlns:a16="http://schemas.microsoft.com/office/drawing/2014/main" id="{4416DD12-0F65-3A4A-BCEC-9D33D38FF3F4}"/>
              </a:ext>
            </a:extLst>
          </p:cNvPr>
          <p:cNvSpPr txBox="1"/>
          <p:nvPr/>
        </p:nvSpPr>
        <p:spPr>
          <a:xfrm>
            <a:off x="3170843" y="4187890"/>
            <a:ext cx="2231188" cy="369332"/>
          </a:xfrm>
          <a:prstGeom prst="rect">
            <a:avLst/>
          </a:prstGeom>
          <a:noFill/>
        </p:spPr>
        <p:txBody>
          <a:bodyPr wrap="none" rtlCol="0">
            <a:spAutoFit/>
          </a:bodyPr>
          <a:lstStyle/>
          <a:p>
            <a:r>
              <a:rPr lang="en-US" dirty="0"/>
              <a:t>Project Dependencies</a:t>
            </a:r>
          </a:p>
        </p:txBody>
      </p:sp>
      <p:sp>
        <p:nvSpPr>
          <p:cNvPr id="21" name="TextBox 20">
            <a:extLst>
              <a:ext uri="{FF2B5EF4-FFF2-40B4-BE49-F238E27FC236}">
                <a16:creationId xmlns:a16="http://schemas.microsoft.com/office/drawing/2014/main" id="{465BE8B9-E336-F74A-8684-638155321CF3}"/>
              </a:ext>
            </a:extLst>
          </p:cNvPr>
          <p:cNvSpPr txBox="1"/>
          <p:nvPr/>
        </p:nvSpPr>
        <p:spPr>
          <a:xfrm>
            <a:off x="1319134" y="5353939"/>
            <a:ext cx="4776864" cy="1200329"/>
          </a:xfrm>
          <a:prstGeom prst="rect">
            <a:avLst/>
          </a:prstGeom>
          <a:noFill/>
        </p:spPr>
        <p:txBody>
          <a:bodyPr wrap="square" rtlCol="0">
            <a:spAutoFit/>
          </a:bodyPr>
          <a:lstStyle/>
          <a:p>
            <a:r>
              <a:rPr lang="en-US" dirty="0"/>
              <a:t>* </a:t>
            </a:r>
            <a:r>
              <a:rPr lang="en-US" b="1" dirty="0">
                <a:solidFill>
                  <a:srgbClr val="FF0000"/>
                </a:solidFill>
              </a:rPr>
              <a:t>This is an example of a very simple program. </a:t>
            </a:r>
            <a:r>
              <a:rPr lang="en-US" dirty="0"/>
              <a:t>There can be multiple projects per solution, and many more files per project other than Program.cs! </a:t>
            </a:r>
          </a:p>
        </p:txBody>
      </p:sp>
    </p:spTree>
    <p:extLst>
      <p:ext uri="{BB962C8B-B14F-4D97-AF65-F5344CB8AC3E}">
        <p14:creationId xmlns:p14="http://schemas.microsoft.com/office/powerpoint/2010/main" val="394569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548799" y="720045"/>
            <a:ext cx="5547199" cy="1035579"/>
          </a:xfrm>
        </p:spPr>
        <p:txBody>
          <a:bodyPr>
            <a:noAutofit/>
          </a:bodyPr>
          <a:lstStyle/>
          <a:p>
            <a:pPr>
              <a:lnSpc>
                <a:spcPct val="90000"/>
              </a:lnSpc>
            </a:pPr>
            <a:r>
              <a:rPr lang="en-US" dirty="0"/>
              <a:t>building in visual studio: release vs. debug</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548801" y="2237014"/>
            <a:ext cx="5547200" cy="4163786"/>
          </a:xfrm>
        </p:spPr>
        <p:txBody>
          <a:bodyPr>
            <a:noAutofit/>
          </a:bodyPr>
          <a:lstStyle/>
          <a:p>
            <a:r>
              <a:rPr lang="en-US" sz="2000" dirty="0"/>
              <a:t>Visual Studio projects have separate release and debug configurations for your program. You build the debug version for debugging and the release version for the final release distribution.</a:t>
            </a:r>
          </a:p>
          <a:p>
            <a:pPr lvl="1"/>
            <a:r>
              <a:rPr lang="en-US" sz="2000" dirty="0"/>
              <a:t>In a debug build, the complete symbolic debug information is emitted when run. Code optimization is not considered. </a:t>
            </a:r>
          </a:p>
          <a:p>
            <a:pPr lvl="1"/>
            <a:r>
              <a:rPr lang="en-US" sz="2000" dirty="0"/>
              <a:t>In a release build, the symbolic debug info is not emitted and the code execution is optimized.</a:t>
            </a:r>
          </a:p>
        </p:txBody>
      </p:sp>
      <p:pic>
        <p:nvPicPr>
          <p:cNvPr id="9" name="Picture 8">
            <a:extLst>
              <a:ext uri="{FF2B5EF4-FFF2-40B4-BE49-F238E27FC236}">
                <a16:creationId xmlns:a16="http://schemas.microsoft.com/office/drawing/2014/main" id="{2536DEDC-5EBB-C44E-811D-C05B004F2D02}"/>
              </a:ext>
            </a:extLst>
          </p:cNvPr>
          <p:cNvPicPr>
            <a:picLocks noChangeAspect="1"/>
          </p:cNvPicPr>
          <p:nvPr/>
        </p:nvPicPr>
        <p:blipFill>
          <a:blip r:embed="rId3"/>
          <a:stretch>
            <a:fillRect/>
          </a:stretch>
        </p:blipFill>
        <p:spPr>
          <a:xfrm>
            <a:off x="6363797" y="2552730"/>
            <a:ext cx="4643136" cy="131168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9941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1094462" y="384210"/>
            <a:ext cx="3979205" cy="1453363"/>
          </a:xfrm>
        </p:spPr>
        <p:txBody>
          <a:bodyPr>
            <a:normAutofit/>
          </a:bodyPr>
          <a:lstStyle/>
          <a:p>
            <a:r>
              <a:rPr lang="en-US" dirty="0"/>
              <a:t>the three main parts of an ide</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322853" y="1947847"/>
            <a:ext cx="4938222" cy="4508498"/>
          </a:xfrm>
        </p:spPr>
        <p:txBody>
          <a:bodyPr>
            <a:normAutofit fontScale="92500" lnSpcReduction="10000"/>
          </a:bodyPr>
          <a:lstStyle/>
          <a:p>
            <a:pPr marL="342900" indent="-342900">
              <a:lnSpc>
                <a:spcPct val="90000"/>
              </a:lnSpc>
              <a:buFont typeface="+mj-lt"/>
              <a:buAutoNum type="arabicPeriod"/>
            </a:pPr>
            <a:r>
              <a:rPr lang="en-US" b="1" dirty="0"/>
              <a:t>Source Code Editor: </a:t>
            </a:r>
            <a:r>
              <a:rPr lang="en-US" dirty="0"/>
              <a:t>Text editing tool designed specifically for the source code of computer programs. </a:t>
            </a:r>
          </a:p>
          <a:p>
            <a:pPr marL="342900" indent="-342900">
              <a:lnSpc>
                <a:spcPct val="90000"/>
              </a:lnSpc>
              <a:buFont typeface="+mj-lt"/>
              <a:buAutoNum type="arabicPeriod"/>
            </a:pPr>
            <a:r>
              <a:rPr lang="en-US" b="1" dirty="0"/>
              <a:t>Build Automation Tools: </a:t>
            </a:r>
            <a:r>
              <a:rPr lang="en-US" dirty="0"/>
              <a:t>Incorporates compiling, linking and packaging the code into a usable or executable form.</a:t>
            </a:r>
          </a:p>
          <a:p>
            <a:pPr lvl="1">
              <a:lnSpc>
                <a:spcPct val="90000"/>
              </a:lnSpc>
            </a:pPr>
            <a:r>
              <a:rPr lang="en-US" b="1" dirty="0"/>
              <a:t>Compiling</a:t>
            </a:r>
            <a:r>
              <a:rPr lang="en-US" dirty="0"/>
              <a:t> is the transformation from source code (human-readable) into machine code (computer-executable).</a:t>
            </a:r>
            <a:endParaRPr lang="en-US" b="1" dirty="0"/>
          </a:p>
          <a:p>
            <a:pPr lvl="1">
              <a:lnSpc>
                <a:spcPct val="90000"/>
              </a:lnSpc>
            </a:pPr>
            <a:r>
              <a:rPr lang="en-US" b="1" dirty="0"/>
              <a:t>Linking</a:t>
            </a:r>
            <a:r>
              <a:rPr lang="en-US" dirty="0"/>
              <a:t> is is the process of collecting and combining various pieces of code and data from different files into a single file </a:t>
            </a:r>
            <a:r>
              <a:rPr lang="en-US" i="1" dirty="0"/>
              <a:t>(which would be the executable) </a:t>
            </a:r>
            <a:r>
              <a:rPr lang="en-US" dirty="0"/>
              <a:t>that can be loaded into memory and executed.</a:t>
            </a:r>
          </a:p>
          <a:p>
            <a:pPr marL="342900" indent="-342900">
              <a:lnSpc>
                <a:spcPct val="90000"/>
              </a:lnSpc>
              <a:buFont typeface="+mj-lt"/>
              <a:buAutoNum type="arabicPeriod"/>
            </a:pPr>
            <a:r>
              <a:rPr lang="en-US" b="1" dirty="0"/>
              <a:t>Debugger:</a:t>
            </a:r>
            <a:r>
              <a:rPr lang="en-US" dirty="0"/>
              <a:t> Runs the target program under controlled conditions that permit the programmer to track its operations in progress and monitor changes in computer resources that may indicate malfunctioning code. </a:t>
            </a:r>
            <a:endParaRPr lang="en-US" b="1" dirty="0"/>
          </a:p>
        </p:txBody>
      </p:sp>
      <p:pic>
        <p:nvPicPr>
          <p:cNvPr id="4100" name="Picture 4" descr="The 11 Best Code Editors for 2019 | Elegant Themes Blog">
            <a:extLst>
              <a:ext uri="{FF2B5EF4-FFF2-40B4-BE49-F238E27FC236}">
                <a16:creationId xmlns:a16="http://schemas.microsoft.com/office/drawing/2014/main" id="{69979EB1-69E7-0545-AB3A-8BEC78CAC6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62120" y="2258317"/>
            <a:ext cx="6096002" cy="2788920"/>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5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7865806" y="643463"/>
            <a:ext cx="3706762" cy="1608124"/>
          </a:xfrm>
        </p:spPr>
        <p:txBody>
          <a:bodyPr>
            <a:normAutofit/>
          </a:bodyPr>
          <a:lstStyle/>
          <a:p>
            <a:r>
              <a:rPr lang="en-US" dirty="0"/>
              <a:t>the source code editor</a:t>
            </a:r>
          </a:p>
        </p:txBody>
      </p:sp>
      <p:pic>
        <p:nvPicPr>
          <p:cNvPr id="6146" name="Picture 2" descr="12 Source Code Editors for Web Programmers">
            <a:extLst>
              <a:ext uri="{FF2B5EF4-FFF2-40B4-BE49-F238E27FC236}">
                <a16:creationId xmlns:a16="http://schemas.microsoft.com/office/drawing/2014/main" id="{DDB02AF7-CB7D-E640-8133-7FFE783528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41" t="252" r="496" b="-252"/>
          <a:stretch/>
        </p:blipFill>
        <p:spPr bwMode="auto">
          <a:xfrm>
            <a:off x="643464" y="800480"/>
            <a:ext cx="6897878" cy="526632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7865805" y="2251587"/>
            <a:ext cx="4100907" cy="3972232"/>
          </a:xfrm>
        </p:spPr>
        <p:txBody>
          <a:bodyPr>
            <a:normAutofit fontScale="92500"/>
          </a:bodyPr>
          <a:lstStyle/>
          <a:p>
            <a:r>
              <a:rPr lang="en-US" dirty="0"/>
              <a:t> A source code editor may be a stand-alone program or part of an IDE. They make writing and reading the source code easier by differentiating the elements and routines so programmers can more easily look at their code. </a:t>
            </a:r>
          </a:p>
          <a:p>
            <a:pPr lvl="1"/>
            <a:r>
              <a:rPr lang="en-US" sz="1500" dirty="0"/>
              <a:t>Source code editors have features specifically designed to simplify and speed up the typing of source code, such as syntax highlighting, indentation, autocomplete and brace-matching functionality.</a:t>
            </a:r>
          </a:p>
          <a:p>
            <a:pPr lvl="1"/>
            <a:r>
              <a:rPr lang="en-US" sz="1500" dirty="0"/>
              <a:t>While many text editors (like Notepad) can be used to edit source code, if they don't enhance, automate or ease the editing of code, they are </a:t>
            </a:r>
            <a:r>
              <a:rPr lang="en-US" sz="1500" b="1" dirty="0">
                <a:solidFill>
                  <a:srgbClr val="FF0000"/>
                </a:solidFill>
              </a:rPr>
              <a:t>not source-code editors.</a:t>
            </a:r>
          </a:p>
        </p:txBody>
      </p:sp>
    </p:spTree>
    <p:extLst>
      <p:ext uri="{BB962C8B-B14F-4D97-AF65-F5344CB8AC3E}">
        <p14:creationId xmlns:p14="http://schemas.microsoft.com/office/powerpoint/2010/main" val="348916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pPr>
              <a:lnSpc>
                <a:spcPct val="90000"/>
              </a:lnSpc>
            </a:pPr>
            <a:r>
              <a:rPr lang="en-US" dirty="0"/>
              <a:t>what is build automation / automated build?</a:t>
            </a:r>
          </a:p>
        </p:txBody>
      </p:sp>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2251587"/>
            <a:ext cx="5147730" cy="4316801"/>
          </a:xfrm>
        </p:spPr>
        <p:txBody>
          <a:bodyPr>
            <a:normAutofit/>
          </a:bodyPr>
          <a:lstStyle/>
          <a:p>
            <a:r>
              <a:rPr lang="en-US" dirty="0"/>
              <a:t>In the context of software development, “build” refers to the process that converts files and other assets under the developers’ responsibility into a software product in its final or consumable form. The build may include:</a:t>
            </a:r>
          </a:p>
          <a:p>
            <a:pPr lvl="1"/>
            <a:r>
              <a:rPr lang="en-US" dirty="0"/>
              <a:t>Compiling source files</a:t>
            </a:r>
          </a:p>
          <a:p>
            <a:pPr lvl="1"/>
            <a:r>
              <a:rPr lang="en-US" dirty="0"/>
              <a:t>Packaging compiled files into compressed formats</a:t>
            </a:r>
          </a:p>
          <a:p>
            <a:pPr lvl="1"/>
            <a:r>
              <a:rPr lang="en-US" dirty="0"/>
              <a:t>And a lot more!</a:t>
            </a:r>
          </a:p>
          <a:p>
            <a:r>
              <a:rPr lang="en-US" dirty="0"/>
              <a:t>The build is </a:t>
            </a:r>
            <a:r>
              <a:rPr lang="en-US" b="1" dirty="0"/>
              <a:t>automated</a:t>
            </a:r>
            <a:r>
              <a:rPr lang="en-US" dirty="0"/>
              <a:t> when these steps are repeatable, require no direct human intervention, and can be performed at any time with no information other than what is stored in the source code control repository.</a:t>
            </a:r>
          </a:p>
        </p:txBody>
      </p:sp>
      <p:pic>
        <p:nvPicPr>
          <p:cNvPr id="5" name="Picture 4">
            <a:extLst>
              <a:ext uri="{FF2B5EF4-FFF2-40B4-BE49-F238E27FC236}">
                <a16:creationId xmlns:a16="http://schemas.microsoft.com/office/drawing/2014/main" id="{D8545E59-2E67-FA41-B484-5ED30D58B451}"/>
              </a:ext>
            </a:extLst>
          </p:cNvPr>
          <p:cNvPicPr>
            <a:picLocks noChangeAspect="1"/>
          </p:cNvPicPr>
          <p:nvPr/>
        </p:nvPicPr>
        <p:blipFill>
          <a:blip r:embed="rId3"/>
          <a:stretch>
            <a:fillRect/>
          </a:stretch>
        </p:blipFill>
        <p:spPr>
          <a:xfrm>
            <a:off x="648930" y="1105909"/>
            <a:ext cx="5447070" cy="43168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870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25F3-37D4-B444-B140-40B5560E89B4}"/>
              </a:ext>
            </a:extLst>
          </p:cNvPr>
          <p:cNvSpPr>
            <a:spLocks noGrp="1"/>
          </p:cNvSpPr>
          <p:nvPr>
            <p:ph type="title"/>
          </p:nvPr>
        </p:nvSpPr>
        <p:spPr>
          <a:xfrm>
            <a:off x="6400800" y="609600"/>
            <a:ext cx="5147730" cy="1641987"/>
          </a:xfrm>
        </p:spPr>
        <p:txBody>
          <a:bodyPr>
            <a:normAutofit/>
          </a:bodyPr>
          <a:lstStyle/>
          <a:p>
            <a:r>
              <a:rPr lang="en-US" dirty="0"/>
              <a:t>about debugging</a:t>
            </a:r>
          </a:p>
        </p:txBody>
      </p:sp>
      <p:pic>
        <p:nvPicPr>
          <p:cNvPr id="10242" name="Picture 2" descr="A Complete Guide to WordPress Debugging (Enable WP_DEBUG + Other Tools)">
            <a:extLst>
              <a:ext uri="{FF2B5EF4-FFF2-40B4-BE49-F238E27FC236}">
                <a16:creationId xmlns:a16="http://schemas.microsoft.com/office/drawing/2014/main" id="{A6337B9B-36D8-4841-AB2F-0E2EA9D79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15" r="20441"/>
          <a:stretch/>
        </p:blipFill>
        <p:spPr bwMode="auto">
          <a:xfrm>
            <a:off x="20" y="975"/>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04D976-A4BA-7442-B52A-C240D933114F}"/>
              </a:ext>
            </a:extLst>
          </p:cNvPr>
          <p:cNvSpPr>
            <a:spLocks noGrp="1"/>
          </p:cNvSpPr>
          <p:nvPr>
            <p:ph idx="1"/>
          </p:nvPr>
        </p:nvSpPr>
        <p:spPr>
          <a:xfrm>
            <a:off x="6400800" y="1898374"/>
            <a:ext cx="5486400" cy="4701209"/>
          </a:xfrm>
        </p:spPr>
        <p:txBody>
          <a:bodyPr>
            <a:normAutofit/>
          </a:bodyPr>
          <a:lstStyle/>
          <a:p>
            <a:pPr>
              <a:lnSpc>
                <a:spcPct val="90000"/>
              </a:lnSpc>
            </a:pPr>
            <a:r>
              <a:rPr lang="en-US" dirty="0"/>
              <a:t>Debuggers allow users to halt the execution of the program, examine the values of variables, step through program line by line, and so on. </a:t>
            </a:r>
          </a:p>
          <a:p>
            <a:pPr>
              <a:lnSpc>
                <a:spcPct val="90000"/>
              </a:lnSpc>
            </a:pPr>
            <a:r>
              <a:rPr lang="en-US" dirty="0"/>
              <a:t>Debugging is not always about finding problems in the code. It can also be used to simply learn how code runs so a developer gains a thorough understanding of it before they refactor or enhance the code with new functionality. This form of debugging is typically called </a:t>
            </a:r>
            <a:r>
              <a:rPr lang="en-US" b="1" dirty="0"/>
              <a:t>dynamic analysis</a:t>
            </a:r>
            <a:r>
              <a:rPr lang="en-US" dirty="0"/>
              <a:t>.</a:t>
            </a:r>
            <a:br>
              <a:rPr lang="en-US" dirty="0"/>
            </a:br>
            <a:endParaRPr lang="en-US" dirty="0"/>
          </a:p>
        </p:txBody>
      </p:sp>
    </p:spTree>
    <p:extLst>
      <p:ext uri="{BB962C8B-B14F-4D97-AF65-F5344CB8AC3E}">
        <p14:creationId xmlns:p14="http://schemas.microsoft.com/office/powerpoint/2010/main" val="3210114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16449</TotalTime>
  <Words>2304</Words>
  <Application>Microsoft Macintosh PowerPoint</Application>
  <PresentationFormat>Widescreen</PresentationFormat>
  <Paragraphs>103</Paragraphs>
  <Slides>38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Celestial</vt:lpstr>
      <vt:lpstr>visual studio</vt:lpstr>
      <vt:lpstr>what is visual studio?</vt:lpstr>
      <vt:lpstr>PowerPoint Presentation</vt:lpstr>
      <vt:lpstr>The solution explorer</vt:lpstr>
      <vt:lpstr>building in visual studio: release vs. debug</vt:lpstr>
      <vt:lpstr>the three main parts of an ide</vt:lpstr>
      <vt:lpstr>the source code editor</vt:lpstr>
      <vt:lpstr>what is build automation / automated build?</vt:lpstr>
      <vt:lpstr>about debugging</vt:lpstr>
      <vt:lpstr>types of debugging</vt:lpstr>
      <vt:lpstr>types of debugging</vt:lpstr>
      <vt:lpstr>types of debugging</vt:lpstr>
      <vt:lpstr>types of debugging</vt:lpstr>
      <vt:lpstr>types of debugging</vt:lpstr>
      <vt:lpstr>types of debugging</vt:lpstr>
      <vt:lpstr>types of debugging</vt:lpstr>
      <vt:lpstr>breakpoints</vt:lpstr>
      <vt:lpstr>breakpoint example</vt:lpstr>
      <vt:lpstr>breakpoint example</vt:lpstr>
      <vt:lpstr>intellisense</vt:lpstr>
      <vt:lpstr>intellisense –  List Members</vt:lpstr>
      <vt:lpstr>intellisense – Parameter info</vt:lpstr>
      <vt:lpstr>intellisense –  quick info</vt:lpstr>
      <vt:lpstr>PowerPoint Presentation</vt:lpstr>
      <vt:lpstr>.NET (framework) vs.  .net core</vt:lpstr>
      <vt:lpstr>NuGet</vt:lpstr>
      <vt:lpstr>NuGet packages</vt:lpstr>
      <vt:lpstr>NuGet packages example</vt:lpstr>
      <vt:lpstr>visual studio extensions</vt:lpstr>
      <vt:lpstr>visual studio extensions example</vt:lpstr>
      <vt:lpstr>PowerPoint Presentation</vt:lpstr>
      <vt:lpstr>PowerPoint Presentation</vt:lpstr>
      <vt:lpstr>The locals window</vt:lpstr>
      <vt:lpstr>The watch window</vt:lpstr>
      <vt:lpstr>The threads window</vt:lpstr>
      <vt:lpstr>The call stack window</vt:lpstr>
      <vt:lpstr>The immediate window</vt:lpstr>
      <vt:lpstr>Activity #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dc:title>
  <dc:creator>Microsoft Office User</dc:creator>
  <cp:lastModifiedBy>Microsoft Office User</cp:lastModifiedBy>
  <cp:revision>84</cp:revision>
  <dcterms:created xsi:type="dcterms:W3CDTF">2021-12-16T01:36:03Z</dcterms:created>
  <dcterms:modified xsi:type="dcterms:W3CDTF">2022-02-11T00:52:37Z</dcterms:modified>
</cp:coreProperties>
</file>